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</p:sldMasterIdLst>
  <p:sldIdLst>
    <p:sldId id="256" r:id="rId11"/>
    <p:sldId id="261" r:id="rId12"/>
    <p:sldId id="258" r:id="rId13"/>
    <p:sldId id="284" r:id="rId14"/>
    <p:sldId id="262" r:id="rId15"/>
    <p:sldId id="263" r:id="rId16"/>
    <p:sldId id="285" r:id="rId17"/>
    <p:sldId id="264" r:id="rId18"/>
    <p:sldId id="265" r:id="rId19"/>
    <p:sldId id="266" r:id="rId20"/>
    <p:sldId id="267" r:id="rId21"/>
    <p:sldId id="268" r:id="rId22"/>
    <p:sldId id="283" r:id="rId23"/>
    <p:sldId id="286" r:id="rId24"/>
    <p:sldId id="287" r:id="rId25"/>
    <p:sldId id="297" r:id="rId26"/>
    <p:sldId id="303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99" r:id="rId38"/>
    <p:sldId id="281" r:id="rId39"/>
    <p:sldId id="288" r:id="rId40"/>
    <p:sldId id="289" r:id="rId41"/>
    <p:sldId id="290" r:id="rId42"/>
    <p:sldId id="305" r:id="rId43"/>
    <p:sldId id="280" r:id="rId44"/>
    <p:sldId id="304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278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7602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4444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1971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7043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8558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4059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185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5134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806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04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50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8863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77320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528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66492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71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187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6404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5331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5717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7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1027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38207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798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213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0486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2905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0661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7186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20683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04570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89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064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0730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77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121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9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987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1337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43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3860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26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6842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3638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2102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3248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1703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5512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8183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09593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78056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0061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007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6709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7037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0189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71649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4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543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6045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723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426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3974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049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38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1213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30436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48390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0746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626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7636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33389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3716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68724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1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1393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393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00394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9548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819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3306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348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989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456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03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79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6682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8489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183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03835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042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257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7328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68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2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02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65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84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48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6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2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11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16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3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451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20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024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26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914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362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73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90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5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1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25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4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24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02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1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459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318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606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84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60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3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53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629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756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60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303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7889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971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81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50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363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985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6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74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0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285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7921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245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929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5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8892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3489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905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1121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4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70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298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4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712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3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704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85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43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99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35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46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0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728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3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73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0850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77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8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376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63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36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9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168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23464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6975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47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519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05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603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9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02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5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9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471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181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172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icsum.photos/" TargetMode="External"/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ntent/reboot/" TargetMode="External"/><Relationship Id="rId2" Type="http://schemas.openxmlformats.org/officeDocument/2006/relationships/hyperlink" Target="https://www.w3schools.com/bootstrap4/bootstrap_typography.asp" TargetMode="External"/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版面樣式設計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7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顏色設定</a:t>
            </a:r>
            <a:r>
              <a:rPr lang="en-US" altLang="zh-TW" dirty="0"/>
              <a:t>(Color)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提供了十種預設的顏色屬性，每個顏色都是用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語意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的方式進行定義，每個顏色都有它的含意。文字顏色的部分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92" y="3128342"/>
            <a:ext cx="5660414" cy="27425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6" y="2609858"/>
            <a:ext cx="4576858" cy="37742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2251" y="6488668"/>
            <a:ext cx="408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</a:t>
            </a:r>
            <a:r>
              <a:rPr lang="en-US" altLang="zh-TW" dirty="0" err="1"/>
              <a:t>sample_BS_Format_Color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85592" y="2234700"/>
            <a:ext cx="2388637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.text-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語意字串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7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顏色設定</a:t>
            </a:r>
            <a:r>
              <a:rPr lang="en-US" altLang="zh-TW" dirty="0" smtClean="0"/>
              <a:t>(Color)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6688026" cy="5024804"/>
          </a:xfrm>
        </p:spPr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針對文字距有超連結功能時</a:t>
            </a:r>
            <a:r>
              <a:rPr lang="en-US" altLang="zh-TW" dirty="0" smtClean="0"/>
              <a:t>hover</a:t>
            </a:r>
            <a:r>
              <a:rPr lang="zh-TW" altLang="en-US" dirty="0" smtClean="0"/>
              <a:t>以及</a:t>
            </a:r>
            <a:r>
              <a:rPr lang="en-US" altLang="zh-TW" dirty="0" err="1" smtClean="0"/>
              <a:t>focuse</a:t>
            </a:r>
            <a:r>
              <a:rPr lang="zh-TW" altLang="en-US" dirty="0" smtClean="0"/>
              <a:t>兩個狀態顏色進行設定，因此只要套用到超連結文字上，就可直接看到效果。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4" y="2414954"/>
            <a:ext cx="5929444" cy="30471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230" y="1281802"/>
            <a:ext cx="4278709" cy="41803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2251" y="6488668"/>
            <a:ext cx="408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</a:t>
            </a:r>
            <a:r>
              <a:rPr lang="en-US" altLang="zh-TW" dirty="0" err="1"/>
              <a:t>sample_BS_Format_Color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726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顏色設定</a:t>
            </a:r>
            <a:r>
              <a:rPr lang="en-US" altLang="zh-TW" dirty="0"/>
              <a:t>(Color)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若要設定背景顏色，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192251" y="6488668"/>
            <a:ext cx="408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</a:t>
            </a:r>
            <a:r>
              <a:rPr lang="en-US" altLang="zh-TW" dirty="0" err="1"/>
              <a:t>sample_BS_Format_Color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35085" y="1215208"/>
            <a:ext cx="2096278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.</a:t>
            </a:r>
            <a:r>
              <a:rPr lang="en-US" altLang="zh-TW" sz="2400" b="1" dirty="0" err="1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bg</a:t>
            </a:r>
            <a:r>
              <a:rPr lang="en-US" altLang="zh-TW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-</a:t>
            </a:r>
            <a:r>
              <a:rPr lang="zh-TW" altLang="en-US" sz="2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語意標籤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81" t="-659" r="39236" b="659"/>
          <a:stretch/>
        </p:blipFill>
        <p:spPr>
          <a:xfrm>
            <a:off x="6714629" y="2106344"/>
            <a:ext cx="5170141" cy="31300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0" y="2605695"/>
            <a:ext cx="6022971" cy="21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</a:t>
            </a:r>
            <a:r>
              <a:rPr lang="en-US" altLang="zh-TW" dirty="0" smtClean="0"/>
              <a:t>(Border)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提供了邊框定義包含 </a:t>
            </a:r>
            <a:r>
              <a:rPr lang="en-US" altLang="zh-TW" dirty="0" smtClean="0"/>
              <a:t>border(</a:t>
            </a:r>
            <a:r>
              <a:rPr lang="zh-TW" altLang="en-US" dirty="0" smtClean="0"/>
              <a:t>邊框方向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border color(</a:t>
            </a:r>
            <a:r>
              <a:rPr lang="zh-TW" altLang="en-US" dirty="0" smtClean="0"/>
              <a:t>顏色</a:t>
            </a:r>
            <a:r>
              <a:rPr lang="en-US" altLang="zh-TW" dirty="0" smtClean="0"/>
              <a:t>)</a:t>
            </a:r>
            <a:r>
              <a:rPr lang="zh-TW" altLang="en-US" dirty="0" smtClean="0"/>
              <a:t>以及圓角</a:t>
            </a:r>
            <a:r>
              <a:rPr lang="en-US" altLang="zh-TW" dirty="0" smtClean="0"/>
              <a:t>(border radius)</a:t>
            </a:r>
            <a:r>
              <a:rPr lang="zh-TW" altLang="en-US" dirty="0" smtClean="0"/>
              <a:t>三種狀態</a:t>
            </a:r>
            <a:endParaRPr lang="en-US" altLang="zh-TW" dirty="0" smtClean="0"/>
          </a:p>
          <a:p>
            <a:r>
              <a:rPr lang="zh-TW" altLang="en-US" dirty="0" smtClean="0"/>
              <a:t>邊框設定</a:t>
            </a:r>
            <a:r>
              <a:rPr lang="en-US" altLang="zh-TW" dirty="0" smtClean="0"/>
              <a:t>(border)</a:t>
            </a:r>
          </a:p>
          <a:p>
            <a:r>
              <a:rPr lang="en-US" altLang="zh-TW" dirty="0" smtClean="0"/>
              <a:t>BS</a:t>
            </a:r>
            <a:r>
              <a:rPr lang="zh-TW" altLang="en-US" dirty="0" smtClean="0"/>
              <a:t>所提供預設的</a:t>
            </a:r>
            <a:r>
              <a:rPr lang="en-US" altLang="zh-TW" dirty="0" smtClean="0"/>
              <a:t>border</a:t>
            </a:r>
            <a:r>
              <a:rPr lang="zh-TW" altLang="en-US" dirty="0" smtClean="0"/>
              <a:t>顏色為</a:t>
            </a:r>
            <a:r>
              <a:rPr lang="en-US" altLang="zh-TW" dirty="0" smtClean="0"/>
              <a:t>#dee2e6</a:t>
            </a:r>
            <a:r>
              <a:rPr lang="zh-TW" altLang="en-US" dirty="0" smtClean="0"/>
              <a:t>，顏色較不清楚，可透過                                                       設定框線顏色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81031" y="1961720"/>
            <a:ext cx="2839125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.border-{properties}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907939" y="2279125"/>
            <a:ext cx="2839125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.border-{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顏色語意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28402" y="3364627"/>
            <a:ext cx="3057504" cy="147732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 smtClean="0"/>
              <a:t>Border</a:t>
            </a:r>
            <a:r>
              <a:rPr lang="zh-TW" altLang="en-US" dirty="0" smtClean="0"/>
              <a:t>：顯示四邊的邊框</a:t>
            </a:r>
            <a:endParaRPr lang="en-US" altLang="zh-TW" dirty="0"/>
          </a:p>
          <a:p>
            <a:r>
              <a:rPr lang="en-US" altLang="zh-TW" dirty="0" smtClean="0"/>
              <a:t>border-left</a:t>
            </a:r>
            <a:r>
              <a:rPr lang="zh-TW" altLang="en-US" dirty="0" smtClean="0"/>
              <a:t>：左邊框</a:t>
            </a:r>
            <a:r>
              <a:rPr lang="zh-TW" altLang="en-US" dirty="0"/>
              <a:t>線</a:t>
            </a:r>
            <a:endParaRPr lang="en-US" altLang="zh-TW" dirty="0" smtClean="0"/>
          </a:p>
          <a:p>
            <a:r>
              <a:rPr lang="en-US" altLang="zh-TW" dirty="0" smtClean="0"/>
              <a:t>border-right</a:t>
            </a:r>
            <a:r>
              <a:rPr lang="zh-TW" altLang="en-US" dirty="0" smtClean="0"/>
              <a:t>：右邊框</a:t>
            </a:r>
            <a:r>
              <a:rPr lang="zh-TW" altLang="en-US" dirty="0"/>
              <a:t>線</a:t>
            </a:r>
            <a:endParaRPr lang="en-US" altLang="zh-TW" dirty="0"/>
          </a:p>
          <a:p>
            <a:r>
              <a:rPr lang="en-US" altLang="zh-TW" dirty="0" smtClean="0"/>
              <a:t>border-top</a:t>
            </a:r>
            <a:r>
              <a:rPr lang="zh-TW" altLang="en-US" dirty="0" smtClean="0"/>
              <a:t>：上面框</a:t>
            </a:r>
            <a:r>
              <a:rPr lang="zh-TW" altLang="en-US" dirty="0"/>
              <a:t>線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r>
              <a:rPr lang="en-US" altLang="zh-TW" dirty="0" smtClean="0"/>
              <a:t>border-bottom</a:t>
            </a:r>
            <a:r>
              <a:rPr lang="zh-TW" altLang="en-US" dirty="0" smtClean="0"/>
              <a:t>：下面框線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>
          <a:xfrm>
            <a:off x="7967125" y="6505758"/>
            <a:ext cx="4224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Bootstrap\sample_BS_Format_border.html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042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邊框</a:t>
            </a:r>
            <a:r>
              <a:rPr lang="en-US" altLang="zh-TW" dirty="0"/>
              <a:t>(Border)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6087" r="2346"/>
          <a:stretch/>
        </p:blipFill>
        <p:spPr>
          <a:xfrm>
            <a:off x="8547639" y="1115662"/>
            <a:ext cx="1960440" cy="22744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0152"/>
          <a:stretch/>
        </p:blipFill>
        <p:spPr>
          <a:xfrm>
            <a:off x="751756" y="1351670"/>
            <a:ext cx="7265922" cy="199807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261937" y="1711922"/>
            <a:ext cx="1443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-378" t="49227" r="378" b="925"/>
          <a:stretch/>
        </p:blipFill>
        <p:spPr>
          <a:xfrm>
            <a:off x="751756" y="3856446"/>
            <a:ext cx="7265922" cy="1998078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2489964" y="4035735"/>
            <a:ext cx="2707678" cy="80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r="57908"/>
          <a:stretch/>
        </p:blipFill>
        <p:spPr>
          <a:xfrm>
            <a:off x="8483552" y="3660438"/>
            <a:ext cx="2088614" cy="239009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92251" y="6488668"/>
            <a:ext cx="4224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Bootstrap\sample_BS_Format_border.html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35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邊框</a:t>
            </a:r>
            <a:r>
              <a:rPr lang="en-US" altLang="zh-TW" dirty="0"/>
              <a:t>(Border)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2263"/>
          <a:stretch/>
        </p:blipFill>
        <p:spPr>
          <a:xfrm>
            <a:off x="688094" y="1518414"/>
            <a:ext cx="6097717" cy="1749877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2543820" y="1718797"/>
            <a:ext cx="2887578" cy="13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7916" t="-863" r="-8" b="863"/>
          <a:stretch/>
        </p:blipFill>
        <p:spPr>
          <a:xfrm>
            <a:off x="7823534" y="1400419"/>
            <a:ext cx="2088614" cy="23900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2251" y="6488668"/>
            <a:ext cx="4224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Bootstrap\sample_BS_Format_border.html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83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顏色格式設定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1050431" cy="5083342"/>
          </a:xfrm>
        </p:spPr>
        <p:txBody>
          <a:bodyPr/>
          <a:lstStyle/>
          <a:p>
            <a:r>
              <a:rPr lang="zh-TW" altLang="en-US" dirty="0" smtClean="0"/>
              <a:t>請參考結果畫面，根據不同解析度，設計畫面</a:t>
            </a:r>
            <a:endParaRPr lang="en-US" altLang="zh-TW" dirty="0" smtClean="0"/>
          </a:p>
          <a:p>
            <a:r>
              <a:rPr lang="zh-TW" altLang="en-US" dirty="0" smtClean="0"/>
              <a:t>網頁標題的部分，請用全大寫，小字的部分請套用 </a:t>
            </a:r>
            <a:r>
              <a:rPr lang="en-US" altLang="zh-TW" b="0" dirty="0" err="1" smtClean="0"/>
              <a:t>blockquote</a:t>
            </a:r>
            <a:r>
              <a:rPr lang="zh-TW" altLang="en-US" dirty="0" smtClean="0"/>
              <a:t>設定，並加上底線，且文字置中</a:t>
            </a:r>
            <a:endParaRPr lang="en-US" altLang="zh-TW" dirty="0" smtClean="0"/>
          </a:p>
          <a:p>
            <a:r>
              <a:rPr lang="zh-TW" altLang="en-US" dirty="0"/>
              <a:t>個</a:t>
            </a:r>
            <a:r>
              <a:rPr lang="zh-TW" altLang="en-US" dirty="0" smtClean="0"/>
              <a:t>區塊的標題，請置中顯</a:t>
            </a:r>
            <a:r>
              <a:rPr lang="zh-TW" altLang="en-US" dirty="0"/>
              <a:t>示</a:t>
            </a:r>
            <a:endParaRPr lang="en-US" altLang="zh-TW" dirty="0" smtClean="0"/>
          </a:p>
          <a:p>
            <a:r>
              <a:rPr lang="zh-TW" altLang="en-US" dirty="0"/>
              <a:t>個</a:t>
            </a:r>
            <a:r>
              <a:rPr lang="zh-TW" altLang="en-US" dirty="0" smtClean="0"/>
              <a:t>區塊間的間距，水平與垂直都設定為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，區塊對齊的方式請用分散對齊，且要預留邊界</a:t>
            </a:r>
            <a:endParaRPr lang="en-US" altLang="zh-TW" dirty="0" smtClean="0"/>
          </a:p>
          <a:p>
            <a:r>
              <a:rPr lang="zh-TW" altLang="en-US" dirty="0" smtClean="0"/>
              <a:t>區塊的內編距，請設定為</a:t>
            </a:r>
            <a:r>
              <a:rPr lang="en-US" altLang="zh-TW" dirty="0" smtClean="0"/>
              <a:t>2</a:t>
            </a:r>
          </a:p>
          <a:p>
            <a:r>
              <a:rPr lang="zh-TW" altLang="en-US" dirty="0" smtClean="0"/>
              <a:t>中間的區塊 當中的兩個區塊，平均分配即可</a:t>
            </a:r>
            <a:endParaRPr lang="en-US" altLang="zh-TW" dirty="0" smtClean="0"/>
          </a:p>
          <a:p>
            <a:r>
              <a:rPr lang="zh-TW" altLang="en-US" dirty="0" smtClean="0"/>
              <a:t>最下端的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的比例約為 </a:t>
            </a:r>
            <a:r>
              <a:rPr lang="en-US" altLang="zh-TW" dirty="0" smtClean="0"/>
              <a:t>3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8</a:t>
            </a:r>
          </a:p>
          <a:p>
            <a:r>
              <a:rPr lang="zh-TW" altLang="en-US" dirty="0" smtClean="0"/>
              <a:t>請注意在</a:t>
            </a:r>
            <a:r>
              <a:rPr lang="en-US" altLang="zh-TW" dirty="0" err="1"/>
              <a:t>Iphone</a:t>
            </a:r>
            <a:r>
              <a:rPr lang="en-US" altLang="zh-TW" dirty="0"/>
              <a:t> X </a:t>
            </a:r>
            <a:r>
              <a:rPr lang="zh-TW" altLang="en-US" dirty="0" smtClean="0"/>
              <a:t>上不顯示</a:t>
            </a:r>
            <a:r>
              <a:rPr lang="en-US" altLang="zh-TW" dirty="0" smtClean="0"/>
              <a:t>Column-2 and Column-3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矩形 2"/>
          <p:cNvSpPr/>
          <p:nvPr/>
        </p:nvSpPr>
        <p:spPr>
          <a:xfrm>
            <a:off x="9513638" y="6488668"/>
            <a:ext cx="2678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HW_BS_Layout_color.html</a:t>
            </a:r>
          </a:p>
        </p:txBody>
      </p:sp>
    </p:spTree>
    <p:extLst>
      <p:ext uri="{BB962C8B-B14F-4D97-AF65-F5344CB8AC3E}">
        <p14:creationId xmlns:p14="http://schemas.microsoft.com/office/powerpoint/2010/main" val="172126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" y="1432983"/>
            <a:ext cx="4038894" cy="29882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顏色格式設定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-311" r="3898" b="311"/>
          <a:stretch/>
        </p:blipFill>
        <p:spPr>
          <a:xfrm>
            <a:off x="8755509" y="1342451"/>
            <a:ext cx="2284885" cy="51568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41956" y="965314"/>
            <a:ext cx="305885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電腦 </a:t>
            </a:r>
            <a:r>
              <a:rPr lang="en-US" altLang="zh-TW" b="1" dirty="0" smtClean="0">
                <a:solidFill>
                  <a:schemeClr val="tx1"/>
                </a:solidFill>
              </a:rPr>
              <a:t>/ </a:t>
            </a:r>
            <a:r>
              <a:rPr lang="en-US" altLang="zh-TW" b="1" dirty="0" err="1" smtClean="0">
                <a:solidFill>
                  <a:schemeClr val="tx1"/>
                </a:solidFill>
              </a:rPr>
              <a:t>ipad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</a:rPr>
              <a:t>橫向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</a:rPr>
              <a:t> 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67550" y="973119"/>
            <a:ext cx="241444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chemeClr val="tx1"/>
                </a:solidFill>
              </a:rPr>
              <a:t>ipad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直</a:t>
            </a:r>
            <a:r>
              <a:rPr lang="zh-TW" altLang="en-US" b="1" dirty="0" smtClean="0">
                <a:solidFill>
                  <a:schemeClr val="tx1"/>
                </a:solidFill>
              </a:rPr>
              <a:t>向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</a:rPr>
              <a:t> 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725642" y="965314"/>
            <a:ext cx="22413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chemeClr val="tx1"/>
                </a:solidFill>
              </a:rPr>
              <a:t>Iphone</a:t>
            </a:r>
            <a:r>
              <a:rPr lang="en-US" altLang="zh-TW" b="1" dirty="0" smtClean="0">
                <a:solidFill>
                  <a:schemeClr val="tx1"/>
                </a:solidFill>
              </a:rPr>
              <a:t> X </a:t>
            </a:r>
            <a:r>
              <a:rPr lang="zh-TW" altLang="en-US" b="1" dirty="0" smtClean="0">
                <a:solidFill>
                  <a:schemeClr val="tx1"/>
                </a:solidFill>
              </a:rPr>
              <a:t>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13638" y="6548437"/>
            <a:ext cx="2678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HW_BS_Layout_color.html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6" y="1375480"/>
            <a:ext cx="3628008" cy="48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8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表格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已針對表格設做了基本的樣式設定，使用時必須將表格的類別設定為</a:t>
            </a:r>
            <a:r>
              <a:rPr lang="en-US" altLang="zh-TW" sz="2800" b="0" dirty="0" smtClean="0">
                <a:solidFill>
                  <a:srgbClr val="FFC000"/>
                </a:solidFill>
              </a:rPr>
              <a:t>.table</a:t>
            </a:r>
            <a:endParaRPr lang="zh-TW" altLang="en-US" sz="2800" b="0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84" y="3093549"/>
            <a:ext cx="6459415" cy="22768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4" y="2067960"/>
            <a:ext cx="4596546" cy="4316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507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樣式設定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040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 smtClean="0"/>
              <a:t>(Light / Dark)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中提供了簡單的</a:t>
            </a:r>
            <a:r>
              <a:rPr lang="en-US" altLang="zh-TW" dirty="0"/>
              <a:t> </a:t>
            </a:r>
            <a:r>
              <a:rPr lang="zh-TW" altLang="en-US" dirty="0" smtClean="0"/>
              <a:t>樣式</a:t>
            </a:r>
            <a:r>
              <a:rPr lang="en-US" altLang="zh-TW" sz="2400" dirty="0" smtClean="0">
                <a:solidFill>
                  <a:srgbClr val="FFC000"/>
                </a:solidFill>
              </a:rPr>
              <a:t>.</a:t>
            </a:r>
            <a:r>
              <a:rPr lang="en-US" altLang="zh-TW" sz="2400" dirty="0">
                <a:solidFill>
                  <a:srgbClr val="FFC000"/>
                </a:solidFill>
              </a:rPr>
              <a:t>table-dark </a:t>
            </a:r>
            <a:r>
              <a:rPr lang="zh-TW" altLang="en-US" sz="2400" dirty="0" smtClean="0">
                <a:solidFill>
                  <a:srgbClr val="FFC000"/>
                </a:solidFill>
              </a:rPr>
              <a:t>，</a:t>
            </a:r>
            <a:r>
              <a:rPr lang="zh-TW" altLang="en-US" dirty="0" smtClean="0"/>
              <a:t>套用後原本</a:t>
            </a:r>
            <a:r>
              <a:rPr lang="zh-TW" altLang="en-US" dirty="0"/>
              <a:t>的表格就會變成黑色的樣式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60" y="2790093"/>
            <a:ext cx="6094637" cy="22818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7" y="2033954"/>
            <a:ext cx="5181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 smtClean="0"/>
              <a:t>(Light / Dark)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thead</a:t>
            </a:r>
            <a:r>
              <a:rPr lang="zh-TW" altLang="en-US" dirty="0" smtClean="0"/>
              <a:t>當中透過</a:t>
            </a:r>
            <a:r>
              <a:rPr lang="en-US" altLang="zh-TW" sz="2800" dirty="0">
                <a:solidFill>
                  <a:srgbClr val="FFC000"/>
                </a:solidFill>
              </a:rPr>
              <a:t>.</a:t>
            </a:r>
            <a:r>
              <a:rPr lang="en-US" altLang="zh-TW" sz="2800" dirty="0" err="1">
                <a:solidFill>
                  <a:srgbClr val="FFC000"/>
                </a:solidFill>
              </a:rPr>
              <a:t>thead</a:t>
            </a:r>
            <a:r>
              <a:rPr lang="en-US" altLang="zh-TW" sz="2800" dirty="0">
                <a:solidFill>
                  <a:srgbClr val="FFC000"/>
                </a:solidFill>
              </a:rPr>
              <a:t>-light or .</a:t>
            </a:r>
            <a:r>
              <a:rPr lang="en-US" altLang="zh-TW" sz="2800" dirty="0" err="1">
                <a:solidFill>
                  <a:srgbClr val="FFC000"/>
                </a:solidFill>
              </a:rPr>
              <a:t>thead</a:t>
            </a:r>
            <a:r>
              <a:rPr lang="en-US" altLang="zh-TW" sz="2800" dirty="0">
                <a:solidFill>
                  <a:srgbClr val="FFC000"/>
                </a:solidFill>
              </a:rPr>
              <a:t>-dark </a:t>
            </a:r>
            <a:r>
              <a:rPr lang="zh-TW" altLang="en-US" dirty="0" smtClean="0"/>
              <a:t>屬性則可改變表格標頭的樣式配</a:t>
            </a:r>
            <a:r>
              <a:rPr lang="zh-TW" altLang="en-US" dirty="0"/>
              <a:t>置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89903"/>
          <a:stretch/>
        </p:blipFill>
        <p:spPr>
          <a:xfrm>
            <a:off x="4301154" y="2749208"/>
            <a:ext cx="7549294" cy="5741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55" t="50717" r="-155" b="39186"/>
          <a:stretch/>
        </p:blipFill>
        <p:spPr>
          <a:xfrm>
            <a:off x="4439664" y="5112753"/>
            <a:ext cx="7549294" cy="5741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41" y="2149960"/>
            <a:ext cx="3105830" cy="17726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33" y="4331365"/>
            <a:ext cx="3019538" cy="18675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143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 smtClean="0"/>
              <a:t>-</a:t>
            </a:r>
            <a:r>
              <a:rPr lang="zh-TW" altLang="en-US" dirty="0" smtClean="0"/>
              <a:t>表格框線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sz="2800" dirty="0" smtClean="0">
                <a:solidFill>
                  <a:srgbClr val="FFC000"/>
                </a:solidFill>
              </a:rPr>
              <a:t>table-</a:t>
            </a:r>
            <a:r>
              <a:rPr lang="en-US" altLang="zh-TW" sz="2800" dirty="0" err="1" smtClean="0">
                <a:solidFill>
                  <a:srgbClr val="FFC000"/>
                </a:solidFill>
              </a:rPr>
              <a:t>borderd</a:t>
            </a:r>
            <a:r>
              <a:rPr lang="zh-TW" altLang="en-US" dirty="0" smtClean="0"/>
              <a:t>可為表格加上框</a:t>
            </a:r>
            <a:r>
              <a:rPr lang="zh-TW" altLang="en-US" dirty="0"/>
              <a:t>線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6" y="2491036"/>
            <a:ext cx="5707915" cy="2558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0" y="2086590"/>
            <a:ext cx="5589802" cy="33674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9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 smtClean="0"/>
              <a:t>(</a:t>
            </a:r>
            <a:r>
              <a:rPr lang="zh-TW" altLang="en-US" dirty="0" smtClean="0"/>
              <a:t>交替顏色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若要將表格的顏色做交替色的設計，則可加入</a:t>
            </a:r>
            <a:r>
              <a:rPr lang="en-US" altLang="zh-TW" sz="2800" dirty="0" smtClean="0">
                <a:solidFill>
                  <a:srgbClr val="FFC000"/>
                </a:solidFill>
              </a:rPr>
              <a:t>.table-striped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36" y="2497014"/>
            <a:ext cx="5862243" cy="21698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1" y="2139736"/>
            <a:ext cx="4918978" cy="28844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364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表格</a:t>
            </a:r>
            <a:r>
              <a:rPr lang="en-US" altLang="zh-TW" dirty="0" smtClean="0"/>
              <a:t>(Mouse-Hover</a:t>
            </a:r>
            <a:r>
              <a:rPr lang="zh-TW" altLang="en-US" dirty="0" smtClean="0"/>
              <a:t>特效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 </a:t>
            </a:r>
            <a:r>
              <a:rPr lang="en-US" altLang="zh-TW" dirty="0" smtClean="0"/>
              <a:t>.table-hover </a:t>
            </a:r>
            <a:r>
              <a:rPr lang="zh-TW" altLang="en-US" dirty="0" smtClean="0"/>
              <a:t>設定，當滑鼠</a:t>
            </a:r>
            <a:r>
              <a:rPr lang="zh-TW" altLang="en-US" dirty="0"/>
              <a:t>移</a:t>
            </a:r>
            <a:r>
              <a:rPr lang="zh-TW" altLang="en-US" dirty="0" smtClean="0"/>
              <a:t>過項目的時</a:t>
            </a:r>
            <a:r>
              <a:rPr lang="zh-TW" altLang="en-US" dirty="0"/>
              <a:t>候</a:t>
            </a:r>
            <a:r>
              <a:rPr lang="zh-TW" altLang="en-US" dirty="0" smtClean="0"/>
              <a:t> ，會出現變色的效果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37" y="2052096"/>
            <a:ext cx="4943475" cy="2809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255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表格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表格的特殊顏色標示，表格顏色的標示，可在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&gt;&lt;td&gt;</a:t>
            </a:r>
            <a:r>
              <a:rPr lang="zh-TW" altLang="en-US" dirty="0" smtClean="0"/>
              <a:t>標籤上，加上相關類別進行設定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16150"/>
          <a:stretch/>
        </p:blipFill>
        <p:spPr>
          <a:xfrm>
            <a:off x="953601" y="1984244"/>
            <a:ext cx="3837714" cy="43186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18" y="2473569"/>
            <a:ext cx="6511546" cy="30312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99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 smtClean="0"/>
              <a:t>-</a:t>
            </a:r>
            <a:r>
              <a:rPr lang="zh-TW" altLang="en-US" dirty="0" smtClean="0"/>
              <a:t>表格緊縮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由於</a:t>
            </a:r>
            <a:r>
              <a:rPr lang="en-US" altLang="zh-TW" dirty="0" smtClean="0"/>
              <a:t>BS</a:t>
            </a:r>
            <a:r>
              <a:rPr lang="zh-TW" altLang="en-US" dirty="0" smtClean="0"/>
              <a:t>預設，表格內會有內間距，但有的時候，因為排版需要，必須將表格的內距縮短，顯示比較緊縮的表格，此時就可透過 </a:t>
            </a:r>
            <a:r>
              <a:rPr lang="en-US" altLang="zh-TW" sz="2800" dirty="0" smtClean="0">
                <a:solidFill>
                  <a:srgbClr val="FFC000"/>
                </a:solidFill>
              </a:rPr>
              <a:t>.table-</a:t>
            </a:r>
            <a:r>
              <a:rPr lang="en-US" altLang="zh-TW" sz="2800" dirty="0" err="1" smtClean="0">
                <a:solidFill>
                  <a:srgbClr val="FFC000"/>
                </a:solidFill>
              </a:rPr>
              <a:t>sm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02" y="2736675"/>
            <a:ext cx="5928808" cy="2821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49" y="2694890"/>
            <a:ext cx="5151508" cy="2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表格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響應式表格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再只套用</a:t>
            </a:r>
            <a:r>
              <a:rPr lang="en-US" altLang="zh-TW" dirty="0" smtClean="0"/>
              <a:t>.table</a:t>
            </a:r>
            <a:r>
              <a:rPr lang="zh-TW" altLang="en-US" dirty="0" smtClean="0"/>
              <a:t>的狀況下，表格畫面，會隨著顯示的區域大小而有所變化</a:t>
            </a:r>
            <a:endParaRPr lang="en-US" altLang="zh-TW" dirty="0" smtClean="0"/>
          </a:p>
          <a:p>
            <a:r>
              <a:rPr lang="zh-TW" altLang="en-US" dirty="0" smtClean="0"/>
              <a:t>但為了畫面美觀，再有的時候必須將表格定義為響應式表格</a:t>
            </a:r>
            <a:endParaRPr lang="en-US" altLang="zh-TW" dirty="0" smtClean="0"/>
          </a:p>
          <a:p>
            <a:r>
              <a:rPr lang="zh-TW" altLang="en-US" dirty="0" smtClean="0"/>
              <a:t>因此透過 </a:t>
            </a:r>
            <a:r>
              <a:rPr lang="en-US" altLang="zh-TW" dirty="0"/>
              <a:t>.</a:t>
            </a:r>
            <a:r>
              <a:rPr lang="en-US" altLang="zh-TW" sz="2800" dirty="0">
                <a:solidFill>
                  <a:srgbClr val="FFC000"/>
                </a:solidFill>
              </a:rPr>
              <a:t>table-responsive{-</a:t>
            </a:r>
            <a:r>
              <a:rPr lang="en-US" altLang="zh-TW" sz="2800" dirty="0" err="1">
                <a:solidFill>
                  <a:srgbClr val="FFC000"/>
                </a:solidFill>
              </a:rPr>
              <a:t>sm</a:t>
            </a:r>
            <a:r>
              <a:rPr lang="en-US" altLang="zh-TW" sz="2800" dirty="0">
                <a:solidFill>
                  <a:srgbClr val="FFC000"/>
                </a:solidFill>
              </a:rPr>
              <a:t>|-md|-</a:t>
            </a:r>
            <a:r>
              <a:rPr lang="en-US" altLang="zh-TW" sz="2800" dirty="0" err="1">
                <a:solidFill>
                  <a:srgbClr val="FFC000"/>
                </a:solidFill>
              </a:rPr>
              <a:t>lg</a:t>
            </a:r>
            <a:r>
              <a:rPr lang="en-US" altLang="zh-TW" sz="2800" dirty="0">
                <a:solidFill>
                  <a:srgbClr val="FFC000"/>
                </a:solidFill>
              </a:rPr>
              <a:t>|-xl} </a:t>
            </a:r>
            <a:r>
              <a:rPr lang="zh-TW" altLang="en-US" sz="2800" dirty="0" smtClean="0">
                <a:solidFill>
                  <a:srgbClr val="FFC000"/>
                </a:solidFill>
              </a:rPr>
              <a:t>來</a:t>
            </a:r>
            <a:r>
              <a:rPr lang="zh-TW" altLang="en-US" dirty="0"/>
              <a:t>設定響應式表格</a:t>
            </a:r>
            <a:r>
              <a:rPr lang="zh-TW" altLang="en-US" dirty="0" smtClean="0"/>
              <a:t>，讓格</a:t>
            </a:r>
            <a:r>
              <a:rPr lang="zh-TW" altLang="en-US" dirty="0"/>
              <a:t>在 </a:t>
            </a:r>
            <a:r>
              <a:rPr lang="en-US" altLang="zh-TW" dirty="0"/>
              <a:t>576px, 768px, 992px, </a:t>
            </a:r>
            <a:r>
              <a:rPr lang="zh-TW" altLang="en-US" dirty="0"/>
              <a:t>和 </a:t>
            </a:r>
            <a:r>
              <a:rPr lang="en-US" altLang="zh-TW" dirty="0"/>
              <a:t>1120px </a:t>
            </a:r>
            <a:r>
              <a:rPr lang="zh-TW" altLang="en-US" dirty="0" smtClean="0"/>
              <a:t>時，會出現橫向卷軸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02" y="3086576"/>
            <a:ext cx="2576144" cy="32163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57" y="3504390"/>
            <a:ext cx="4207349" cy="20557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94449" y="3504390"/>
            <a:ext cx="1393371" cy="286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671" y="3086576"/>
            <a:ext cx="2626303" cy="313412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92251" y="6488668"/>
            <a:ext cx="4104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sample_BS_Format_Table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7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圖片樣式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677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顯示設定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74983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為圖片預設了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種圖片顯示的設定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116" y="1511040"/>
            <a:ext cx="5313315" cy="23542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1971353" y="4130914"/>
            <a:ext cx="9242078" cy="2334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5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bootstrap\sample_bs_format_img.html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52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的通用類別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zh-TW" altLang="en-US" dirty="0" smtClean="0"/>
              <a:t>網頁切版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也就是排版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的過程中，常會遇到不同的地方要套用相同的樣式，例如：邊距、外型、字體樣式顏色、對其方式等，若要針對需求撰寫，需花費較長的時間，因此在撰寫樣式的時候，會盡量讓樣式可以重複使用</a:t>
            </a:r>
            <a:endParaRPr lang="en-US" altLang="zh-TW" dirty="0" smtClean="0"/>
          </a:p>
          <a:p>
            <a:r>
              <a:rPr lang="en-US" altLang="zh-TW" dirty="0" smtClean="0"/>
              <a:t>BS(Bootstrap)</a:t>
            </a:r>
            <a:r>
              <a:rPr lang="zh-TW" altLang="en-US" dirty="0" smtClean="0"/>
              <a:t>提供了一套通用的類別，透過套用類別的方式，統一網頁的樣式設定，省下自行定義樣板的時間，並加速網頁開發的時程。</a:t>
            </a:r>
            <a:endParaRPr lang="en-US" altLang="zh-TW" dirty="0" smtClean="0"/>
          </a:p>
          <a:p>
            <a:r>
              <a:rPr lang="zh-TW" altLang="en-US" dirty="0" smtClean="0"/>
              <a:t>但</a:t>
            </a:r>
            <a:r>
              <a:rPr lang="en-US" altLang="zh-TW" dirty="0" smtClean="0"/>
              <a:t>BS(Bootstrap)</a:t>
            </a:r>
            <a:r>
              <a:rPr lang="zh-TW" altLang="en-US" dirty="0" smtClean="0"/>
              <a:t>並非萬能，因此不足的部分，還是得自行開發。</a:t>
            </a:r>
            <a:endParaRPr lang="en-US" altLang="zh-TW" dirty="0" smtClean="0"/>
          </a:p>
          <a:p>
            <a:r>
              <a:rPr lang="zh-TW" altLang="en-US" dirty="0" smtClean="0"/>
              <a:t>接下來將針對</a:t>
            </a:r>
            <a:r>
              <a:rPr lang="en-US" altLang="zh-TW" dirty="0" smtClean="0"/>
              <a:t>BS</a:t>
            </a:r>
            <a:r>
              <a:rPr lang="zh-TW" altLang="en-US" dirty="0" smtClean="0"/>
              <a:t>的這些類別進行說明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09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74983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為圖片設定了</a:t>
            </a:r>
            <a:r>
              <a:rPr lang="en-US" altLang="zh-TW" dirty="0" smtClean="0"/>
              <a:t>3</a:t>
            </a:r>
            <a:r>
              <a:rPr lang="zh-TW" altLang="en-US" dirty="0" smtClean="0"/>
              <a:t>種圖片的定位方式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30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35724" y="6488668"/>
            <a:ext cx="395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bootstrap\sample_bs_format_img.html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92" y="3834139"/>
            <a:ext cx="9286315" cy="26312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76" y="1014746"/>
            <a:ext cx="5019731" cy="26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8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圖片置中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設定我們無法直接讓圖片置中，若我們需要將圖片置中，則可採用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這方式有點類似先前</a:t>
            </a:r>
            <a:r>
              <a:rPr lang="en-US" altLang="zh-TW" dirty="0" err="1" smtClean="0"/>
              <a:t>margin-left:auto</a:t>
            </a:r>
            <a:r>
              <a:rPr lang="en-US" altLang="zh-TW" dirty="0" smtClean="0"/>
              <a:t> </a:t>
            </a:r>
            <a:r>
              <a:rPr lang="zh-TW" altLang="en-US" dirty="0" smtClean="0"/>
              <a:t>加上</a:t>
            </a:r>
            <a:r>
              <a:rPr lang="en-US" altLang="zh-TW" dirty="0" err="1" smtClean="0"/>
              <a:t>margin-right:auto</a:t>
            </a:r>
            <a:r>
              <a:rPr lang="zh-TW" altLang="en-US" dirty="0" smtClean="0"/>
              <a:t>的作用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                                 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98995" y="1759374"/>
            <a:ext cx="2839125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mx-auto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.d-block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22" y="4125894"/>
            <a:ext cx="3287020" cy="23394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12" y="3117388"/>
            <a:ext cx="10048875" cy="8667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35724" y="6488668"/>
            <a:ext cx="395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bootstrap\sample_bs_format_img.html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28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響應式圖片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當中，若要讓圖片套用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的設定，則可套用                                    設定</a:t>
            </a:r>
            <a:endParaRPr lang="en-US" altLang="zh-TW" dirty="0" smtClean="0"/>
          </a:p>
          <a:p>
            <a:r>
              <a:rPr lang="zh-TW" altLang="en-US" dirty="0" smtClean="0"/>
              <a:t>從範例當中，我們可以看到，左側圖片為套用響應式的設計，故當圖片大於框線的時候，圖片就會超出框線，而右邊有套用</a:t>
            </a:r>
            <a:r>
              <a:rPr lang="en-US" altLang="zh-TW" dirty="0" smtClean="0"/>
              <a:t>RWD</a:t>
            </a:r>
            <a:r>
              <a:rPr lang="zh-TW" altLang="en-US" dirty="0" smtClean="0"/>
              <a:t>設定，會自動調整圖片大小，適應區塊大小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29156" y="1225665"/>
            <a:ext cx="1607320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24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-fluid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124" y="3200828"/>
            <a:ext cx="5469783" cy="2457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0" y="3094690"/>
            <a:ext cx="5531986" cy="26694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56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bootstrap\sample_bs_format_img.html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376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表格圖</a:t>
            </a:r>
            <a:r>
              <a:rPr lang="zh-TW" altLang="en-US" dirty="0"/>
              <a:t>片</a:t>
            </a:r>
            <a:r>
              <a:rPr lang="zh-TW" altLang="en-US" dirty="0" smtClean="0"/>
              <a:t>格式</a:t>
            </a:r>
            <a:r>
              <a:rPr lang="zh-TW" altLang="en-US" dirty="0"/>
              <a:t>設定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1647590" cy="508334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請參考結果畫面進行畫面設計</a:t>
            </a:r>
            <a:endParaRPr lang="en-US" altLang="zh-TW" dirty="0" smtClean="0"/>
          </a:p>
          <a:p>
            <a:r>
              <a:rPr lang="zh-TW" altLang="en-US" dirty="0" smtClean="0"/>
              <a:t>以下幾個重點請注意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圖片都是用</a:t>
            </a:r>
            <a:r>
              <a:rPr lang="en-US" altLang="zh-TW" dirty="0" smtClean="0"/>
              <a:t>thumbnail</a:t>
            </a:r>
            <a:r>
              <a:rPr lang="zh-TW" altLang="en-US" dirty="0" smtClean="0"/>
              <a:t>的的方式顯示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err="1" smtClean="0"/>
              <a:t>lg</a:t>
            </a:r>
            <a:r>
              <a:rPr lang="zh-TW" altLang="en-US" dirty="0" smtClean="0"/>
              <a:t>的設備下，所有的圖片都正常顯示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圖片來源請由</a:t>
            </a:r>
            <a:r>
              <a:rPr lang="en-US" altLang="zh-TW" b="0" dirty="0">
                <a:hlinkClick r:id="rId2"/>
              </a:rPr>
              <a:t>https://</a:t>
            </a:r>
            <a:r>
              <a:rPr lang="en-US" altLang="zh-TW" b="0" dirty="0" smtClean="0">
                <a:hlinkClick r:id="rId2"/>
              </a:rPr>
              <a:t>picsum.photos</a:t>
            </a:r>
            <a:r>
              <a:rPr lang="zh-TW" altLang="en-US" b="0" dirty="0" smtClean="0"/>
              <a:t>套用圖片，</a:t>
            </a:r>
            <a:r>
              <a:rPr lang="en-US" altLang="zh-TW" b="0" dirty="0" smtClean="0"/>
              <a:t>column1-column3</a:t>
            </a:r>
            <a:r>
              <a:rPr lang="zh-TW" altLang="en-US" b="0" dirty="0" smtClean="0"/>
              <a:t>的圖片大小為</a:t>
            </a:r>
            <a:r>
              <a:rPr lang="en-US" altLang="zh-TW" b="0" dirty="0" smtClean="0"/>
              <a:t>200x200</a:t>
            </a:r>
            <a:r>
              <a:rPr lang="zh-TW" altLang="en-US" b="0" dirty="0" smtClean="0"/>
              <a:t>，其餘為</a:t>
            </a:r>
            <a:r>
              <a:rPr lang="en-US" altLang="zh-TW" b="0" dirty="0" smtClean="0"/>
              <a:t>300</a:t>
            </a:r>
            <a:r>
              <a:rPr lang="zh-TW" altLang="en-US" b="0" dirty="0" smtClean="0"/>
              <a:t>*</a:t>
            </a:r>
            <a:r>
              <a:rPr lang="en-US" altLang="zh-TW" b="0" dirty="0" smtClean="0"/>
              <a:t>200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其中</a:t>
            </a:r>
            <a:r>
              <a:rPr lang="en-US" altLang="zh-TW" dirty="0" smtClean="0"/>
              <a:t>Column1 – column3 </a:t>
            </a:r>
            <a:r>
              <a:rPr lang="zh-TW" altLang="en-US" dirty="0" smtClean="0"/>
              <a:t>的圖片大小設定為</a:t>
            </a:r>
            <a:r>
              <a:rPr lang="en-US" altLang="zh-TW" dirty="0" smtClean="0"/>
              <a:t>50%</a:t>
            </a:r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md</a:t>
            </a:r>
            <a:r>
              <a:rPr lang="zh-TW" altLang="en-US" dirty="0" smtClean="0"/>
              <a:t>以下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 </a:t>
            </a:r>
            <a:r>
              <a:rPr lang="en-US" altLang="zh-TW" dirty="0" smtClean="0"/>
              <a:t>column4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column5</a:t>
            </a:r>
            <a:r>
              <a:rPr lang="zh-TW" altLang="en-US" dirty="0" smtClean="0"/>
              <a:t>的片擺設方式不同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Column1 – Column3 </a:t>
            </a:r>
            <a:r>
              <a:rPr lang="zh-TW" altLang="en-US" dirty="0" smtClean="0"/>
              <a:t>的圖片不顯示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表格請套用</a:t>
            </a:r>
            <a:r>
              <a:rPr lang="en-US" altLang="zh-TW" dirty="0" smtClean="0"/>
              <a:t>responsive</a:t>
            </a:r>
            <a:r>
              <a:rPr lang="zh-TW" altLang="en-US" dirty="0" smtClean="0"/>
              <a:t>表格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顏色設定的部分請套用</a:t>
            </a:r>
            <a:r>
              <a:rPr lang="en-US" altLang="zh-TW" dirty="0" smtClean="0"/>
              <a:t>BS4</a:t>
            </a:r>
            <a:r>
              <a:rPr lang="zh-TW" altLang="en-US" dirty="0" smtClean="0"/>
              <a:t>的設定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 dirty="0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矩形 7"/>
          <p:cNvSpPr/>
          <p:nvPr/>
        </p:nvSpPr>
        <p:spPr>
          <a:xfrm>
            <a:off x="9468049" y="6486235"/>
            <a:ext cx="272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HW_BS_Layout_Table.html</a:t>
            </a:r>
          </a:p>
        </p:txBody>
      </p:sp>
    </p:spTree>
    <p:extLst>
      <p:ext uri="{BB962C8B-B14F-4D97-AF65-F5344CB8AC3E}">
        <p14:creationId xmlns:p14="http://schemas.microsoft.com/office/powerpoint/2010/main" val="4177082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809" y="488226"/>
            <a:ext cx="2873496" cy="5998009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表格圖片格式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結果畫面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34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292335" y="159050"/>
            <a:ext cx="241444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chemeClr val="tx1"/>
                </a:solidFill>
              </a:rPr>
              <a:t>ipad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直</a:t>
            </a:r>
            <a:r>
              <a:rPr lang="zh-TW" altLang="en-US" b="1" dirty="0" smtClean="0">
                <a:solidFill>
                  <a:schemeClr val="tx1"/>
                </a:solidFill>
              </a:rPr>
              <a:t>向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</a:rPr>
              <a:t> 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10" y="1357364"/>
            <a:ext cx="3737500" cy="498915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207635" y="996657"/>
            <a:ext cx="305885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電腦 </a:t>
            </a:r>
            <a:r>
              <a:rPr lang="en-US" altLang="zh-TW" b="1" dirty="0" smtClean="0">
                <a:solidFill>
                  <a:schemeClr val="tx1"/>
                </a:solidFill>
              </a:rPr>
              <a:t>/ </a:t>
            </a:r>
            <a:r>
              <a:rPr lang="en-US" altLang="zh-TW" b="1" dirty="0" err="1" smtClean="0">
                <a:solidFill>
                  <a:schemeClr val="tx1"/>
                </a:solidFill>
              </a:rPr>
              <a:t>ipad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 smtClean="0">
                <a:solidFill>
                  <a:schemeClr val="tx1"/>
                </a:solidFill>
              </a:rPr>
              <a:t>橫向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  <a:r>
              <a:rPr lang="zh-TW" altLang="en-US" b="1" dirty="0" smtClean="0">
                <a:solidFill>
                  <a:schemeClr val="tx1"/>
                </a:solidFill>
              </a:rPr>
              <a:t> 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圖片版面配置區 1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矩形 15"/>
          <p:cNvSpPr/>
          <p:nvPr/>
        </p:nvSpPr>
        <p:spPr>
          <a:xfrm>
            <a:off x="9468049" y="6486235"/>
            <a:ext cx="272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HW_BS_Layout_Table.html</a:t>
            </a:r>
          </a:p>
        </p:txBody>
      </p:sp>
    </p:spTree>
    <p:extLst>
      <p:ext uri="{BB962C8B-B14F-4D97-AF65-F5344CB8AC3E}">
        <p14:creationId xmlns:p14="http://schemas.microsoft.com/office/powerpoint/2010/main" val="34563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表格圖片格式設定</a:t>
            </a:r>
            <a:r>
              <a:rPr lang="en-US" altLang="zh-TW" dirty="0"/>
              <a:t>(</a:t>
            </a:r>
            <a:r>
              <a:rPr lang="zh-TW" altLang="en-US" dirty="0"/>
              <a:t>結果畫面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文字方塊 5"/>
          <p:cNvSpPr txBox="1"/>
          <p:nvPr/>
        </p:nvSpPr>
        <p:spPr>
          <a:xfrm>
            <a:off x="3750408" y="1079864"/>
            <a:ext cx="22413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chemeClr val="tx1"/>
                </a:solidFill>
              </a:rPr>
              <a:t>Iphone</a:t>
            </a:r>
            <a:r>
              <a:rPr lang="en-US" altLang="zh-TW" b="1" dirty="0" smtClean="0">
                <a:solidFill>
                  <a:schemeClr val="tx1"/>
                </a:solidFill>
              </a:rPr>
              <a:t> X </a:t>
            </a:r>
            <a:r>
              <a:rPr lang="zh-TW" altLang="en-US" b="1" dirty="0" smtClean="0">
                <a:solidFill>
                  <a:schemeClr val="tx1"/>
                </a:solidFill>
              </a:rPr>
              <a:t>顯示的畫面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b="13995"/>
          <a:stretch/>
        </p:blipFill>
        <p:spPr>
          <a:xfrm>
            <a:off x="587220" y="1708694"/>
            <a:ext cx="2660477" cy="46134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32" y="1708694"/>
            <a:ext cx="2909820" cy="45543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87" y="1708694"/>
            <a:ext cx="2760966" cy="35193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68049" y="6486235"/>
            <a:ext cx="272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HW_BS_Layout_Table.html</a:t>
            </a:r>
          </a:p>
        </p:txBody>
      </p:sp>
    </p:spTree>
    <p:extLst>
      <p:ext uri="{BB962C8B-B14F-4D97-AF65-F5344CB8AC3E}">
        <p14:creationId xmlns:p14="http://schemas.microsoft.com/office/powerpoint/2010/main" val="393942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頁面主題設計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66330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Bootstrap</a:t>
            </a:r>
            <a:r>
              <a:rPr lang="zh-TW" altLang="en-US" dirty="0" smtClean="0"/>
              <a:t>架構將所有文字預設字型大小為 </a:t>
            </a:r>
            <a:r>
              <a:rPr lang="en-US" altLang="zh-TW" sz="2800" dirty="0" smtClean="0">
                <a:solidFill>
                  <a:srgbClr val="FFC000"/>
                </a:solidFill>
              </a:rPr>
              <a:t>14px</a:t>
            </a:r>
            <a:r>
              <a:rPr lang="zh-TW" altLang="en-US" sz="2800" dirty="0" smtClean="0">
                <a:solidFill>
                  <a:srgbClr val="FFC000"/>
                </a:solidFill>
              </a:rPr>
              <a:t>，</a:t>
            </a:r>
            <a:r>
              <a:rPr lang="zh-TW" altLang="en-US" dirty="0"/>
              <a:t>行高預設為</a:t>
            </a:r>
            <a:r>
              <a:rPr lang="zh-TW" altLang="en-US" sz="2800" dirty="0" smtClean="0">
                <a:solidFill>
                  <a:srgbClr val="FFC000"/>
                </a:solidFill>
              </a:rPr>
              <a:t> </a:t>
            </a:r>
            <a:r>
              <a:rPr lang="en-US" altLang="zh-TW" sz="2800" dirty="0" smtClean="0">
                <a:solidFill>
                  <a:srgbClr val="FFC000"/>
                </a:solidFill>
              </a:rPr>
              <a:t>20px</a:t>
            </a:r>
          </a:p>
          <a:p>
            <a:r>
              <a:rPr lang="zh-TW" altLang="en-US" dirty="0"/>
              <a:t>段落元素</a:t>
            </a:r>
            <a:r>
              <a:rPr lang="en-US" altLang="zh-TW" dirty="0"/>
              <a:t>&lt;p&gt;</a:t>
            </a:r>
            <a:r>
              <a:rPr lang="zh-TW" altLang="en-US" dirty="0"/>
              <a:t>行高預設</a:t>
            </a:r>
            <a:r>
              <a:rPr lang="zh-TW" altLang="en-US" dirty="0" smtClean="0"/>
              <a:t>為</a:t>
            </a:r>
            <a:r>
              <a:rPr lang="en-US" altLang="zh-TW" sz="2800" dirty="0" smtClean="0">
                <a:solidFill>
                  <a:srgbClr val="FFC000"/>
                </a:solidFill>
              </a:rPr>
              <a:t>0.5</a:t>
            </a:r>
            <a:r>
              <a:rPr lang="zh-TW" altLang="en-US" sz="2800" dirty="0" smtClean="0">
                <a:solidFill>
                  <a:srgbClr val="FFC000"/>
                </a:solidFill>
              </a:rPr>
              <a:t>倍</a:t>
            </a:r>
            <a:r>
              <a:rPr lang="zh-TW" altLang="en-US" dirty="0" smtClean="0"/>
              <a:t>行高</a:t>
            </a:r>
            <a:r>
              <a:rPr lang="en-US" altLang="zh-TW" dirty="0" smtClean="0"/>
              <a:t>(10px)</a:t>
            </a:r>
          </a:p>
          <a:p>
            <a:r>
              <a:rPr lang="zh-TW" altLang="en-US" dirty="0" smtClean="0"/>
              <a:t>透過增加</a:t>
            </a:r>
            <a:r>
              <a:rPr lang="en-US" altLang="zh-TW" dirty="0" smtClean="0"/>
              <a:t>.lead</a:t>
            </a:r>
            <a:r>
              <a:rPr lang="zh-TW" altLang="en-US" dirty="0" smtClean="0"/>
              <a:t>類別，可以讓段落突出</a:t>
            </a:r>
            <a:endParaRPr lang="en-US" altLang="zh-TW" dirty="0" smtClean="0"/>
          </a:p>
          <a:p>
            <a:r>
              <a:rPr lang="zh-TW" altLang="en-US" dirty="0"/>
              <a:t>在</a:t>
            </a:r>
            <a:r>
              <a:rPr lang="en-US" altLang="zh-TW" dirty="0"/>
              <a:t>BS</a:t>
            </a:r>
            <a:r>
              <a:rPr lang="zh-TW" altLang="en-US" dirty="0"/>
              <a:t>當中，針對標題、文字、清單</a:t>
            </a:r>
            <a:r>
              <a:rPr lang="en-US" altLang="zh-TW" dirty="0"/>
              <a:t>..</a:t>
            </a:r>
            <a:r>
              <a:rPr lang="zh-TW" altLang="en-US" dirty="0"/>
              <a:t>等，在樣式上都有相關的</a:t>
            </a:r>
            <a:r>
              <a:rPr lang="en-US" altLang="zh-TW" dirty="0"/>
              <a:t>CSS</a:t>
            </a:r>
            <a:r>
              <a:rPr lang="zh-TW" altLang="en-US" dirty="0"/>
              <a:t>設定，只要直接套入網頁標籤</a:t>
            </a:r>
            <a:r>
              <a:rPr lang="zh-TW" altLang="en-US" dirty="0" smtClean="0"/>
              <a:t>即可。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697389" y="6505758"/>
            <a:ext cx="3494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sample_BS_Format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51" y="3562474"/>
            <a:ext cx="6734174" cy="25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8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文字格式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提供許多的文字格式樣式的設定。</a:t>
            </a:r>
            <a:endParaRPr lang="en-US" altLang="zh-TW" dirty="0" smtClean="0"/>
          </a:p>
          <a:p>
            <a:r>
              <a:rPr lang="zh-TW" altLang="en-US" dirty="0"/>
              <a:t>更多文字格式的詳細範例，請參考 </a:t>
            </a:r>
            <a:r>
              <a:rPr lang="en-US" altLang="zh-TW" dirty="0">
                <a:hlinkClick r:id="rId2"/>
              </a:rPr>
              <a:t>W3CSchool-Bootstrap 4 Text/Typography </a:t>
            </a:r>
            <a:r>
              <a:rPr lang="zh-TW" altLang="en-US" dirty="0"/>
              <a:t> 單元，以及</a:t>
            </a:r>
            <a:r>
              <a:rPr lang="en-US" altLang="zh-TW" dirty="0">
                <a:hlinkClick r:id="rId3"/>
              </a:rPr>
              <a:t>Bootstrap</a:t>
            </a:r>
            <a:r>
              <a:rPr lang="zh-TW" altLang="en-US" dirty="0">
                <a:hlinkClick r:id="rId3"/>
              </a:rPr>
              <a:t>官網</a:t>
            </a:r>
            <a:r>
              <a:rPr lang="en-US" altLang="zh-TW" dirty="0">
                <a:hlinkClick r:id="rId3"/>
              </a:rPr>
              <a:t>-Content</a:t>
            </a:r>
            <a:r>
              <a:rPr lang="zh-TW" altLang="en-US" dirty="0">
                <a:hlinkClick r:id="rId3"/>
              </a:rPr>
              <a:t>單元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95073"/>
              </p:ext>
            </p:extLst>
          </p:nvPr>
        </p:nvGraphicFramePr>
        <p:xfrm>
          <a:off x="871416" y="2613646"/>
          <a:ext cx="8128000" cy="3432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153">
                  <a:extLst>
                    <a:ext uri="{9D8B030D-6E8A-4147-A177-3AD203B41FA5}">
                      <a16:colId xmlns:a16="http://schemas.microsoft.com/office/drawing/2014/main" val="1731571566"/>
                    </a:ext>
                  </a:extLst>
                </a:gridCol>
                <a:gridCol w="5763847">
                  <a:extLst>
                    <a:ext uri="{9D8B030D-6E8A-4147-A177-3AD203B41FA5}">
                      <a16:colId xmlns:a16="http://schemas.microsoft.com/office/drawing/2014/main" val="3721518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標籤元素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7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&lt;h1&gt; ~ &lt;h6&gt;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定義標籤元素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41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&lt;small&gt;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副標題元素或是較小的文字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0761"/>
                  </a:ext>
                </a:extLst>
              </a:tr>
              <a:tr h="46553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&lt;mark&gt;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將文字加上醒目標示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9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&lt;del&gt;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加上刪除標記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9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&lt;ins&gt;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將文字加上底線，表示是要加入新文字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7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&lt;u&gt;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將文字加上底線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50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&lt;strong&gt;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顯示為粗體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36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</a:t>
                      </a:r>
                      <a:r>
                        <a:rPr lang="en-US" altLang="zh-TW" dirty="0" err="1" smtClean="0"/>
                        <a:t>em</a:t>
                      </a:r>
                      <a:r>
                        <a:rPr lang="en-US" altLang="zh-TW" dirty="0" smtClean="0"/>
                        <a:t>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用斜體強調文字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2701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431296" y="6491739"/>
            <a:ext cx="4665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Bootstrap\sample_BS_Format_TextFormat.html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11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文字樣式設定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對齊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445287"/>
              </p:ext>
            </p:extLst>
          </p:nvPr>
        </p:nvGraphicFramePr>
        <p:xfrm>
          <a:off x="6956907" y="1148972"/>
          <a:ext cx="449924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726">
                  <a:extLst>
                    <a:ext uri="{9D8B030D-6E8A-4147-A177-3AD203B41FA5}">
                      <a16:colId xmlns:a16="http://schemas.microsoft.com/office/drawing/2014/main" val="3598524915"/>
                    </a:ext>
                  </a:extLst>
                </a:gridCol>
                <a:gridCol w="3122519">
                  <a:extLst>
                    <a:ext uri="{9D8B030D-6E8A-4147-A177-3AD203B41FA5}">
                      <a16:colId xmlns:a16="http://schemas.microsoft.com/office/drawing/2014/main" val="3606192931"/>
                    </a:ext>
                  </a:extLst>
                </a:gridCol>
              </a:tblGrid>
              <a:tr h="300989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對齊的類別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5846"/>
                  </a:ext>
                </a:extLst>
              </a:tr>
              <a:tr h="30098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.text-left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靠左對齊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50476"/>
                  </a:ext>
                </a:extLst>
              </a:tr>
              <a:tr h="30098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.text-right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靠右對齊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77608"/>
                  </a:ext>
                </a:extLst>
              </a:tr>
              <a:tr h="30098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.text-center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置中對齊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35905"/>
                  </a:ext>
                </a:extLst>
              </a:tr>
              <a:tr h="30098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.text-justify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平均對齊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僅對英文有用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16488"/>
                  </a:ext>
                </a:extLst>
              </a:tr>
              <a:tr h="30098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Text-</a:t>
                      </a:r>
                      <a:r>
                        <a:rPr lang="en-US" altLang="zh-TW" dirty="0" err="1" smtClean="0"/>
                        <a:t>nowrap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文字不會隨著</a:t>
                      </a:r>
                      <a:r>
                        <a:rPr lang="en-US" altLang="zh-TW" dirty="0" smtClean="0"/>
                        <a:t>box</a:t>
                      </a:r>
                      <a:r>
                        <a:rPr lang="zh-TW" altLang="en-US" dirty="0" smtClean="0"/>
                        <a:t>大小而換行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8791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7" name="內容版面配置區 6"/>
          <p:cNvSpPr txBox="1">
            <a:spLocks/>
          </p:cNvSpPr>
          <p:nvPr/>
        </p:nvSpPr>
        <p:spPr>
          <a:xfrm>
            <a:off x="434341" y="1278111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文字的對齊方式類別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31296" y="6491739"/>
            <a:ext cx="4665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Bootstrap\sample_BS_Format_TextFormat.html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48728" y="1196644"/>
            <a:ext cx="2096996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.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text-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對齊方式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09" y="1930692"/>
            <a:ext cx="5133298" cy="17475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1" y="3996113"/>
            <a:ext cx="7924729" cy="23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文字樣式設定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大小寫轉換</a:t>
            </a:r>
            <a:r>
              <a:rPr lang="en-US" altLang="zh-TW" dirty="0" smtClean="0"/>
              <a:t>(English only)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215325"/>
              </p:ext>
            </p:extLst>
          </p:nvPr>
        </p:nvGraphicFramePr>
        <p:xfrm>
          <a:off x="6753241" y="1967959"/>
          <a:ext cx="47351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372">
                  <a:extLst>
                    <a:ext uri="{9D8B030D-6E8A-4147-A177-3AD203B41FA5}">
                      <a16:colId xmlns:a16="http://schemas.microsoft.com/office/drawing/2014/main" val="3598524915"/>
                    </a:ext>
                  </a:extLst>
                </a:gridCol>
                <a:gridCol w="2763826">
                  <a:extLst>
                    <a:ext uri="{9D8B030D-6E8A-4147-A177-3AD203B41FA5}">
                      <a16:colId xmlns:a16="http://schemas.microsoft.com/office/drawing/2014/main" val="3606192931"/>
                    </a:ext>
                  </a:extLst>
                </a:gridCol>
              </a:tblGrid>
              <a:tr h="356771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轉換的類別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.text-lowercase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文字轉換成大寫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5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.text-uppercase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文字轉換成小寫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7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.text-</a:t>
                      </a:r>
                      <a:r>
                        <a:rPr lang="en-US" altLang="zh-TW" dirty="0" err="1" smtClean="0"/>
                        <a:t>capitilize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文字的首字放大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3590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34341" y="1268161"/>
            <a:ext cx="11202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BS</a:t>
            </a:r>
            <a:r>
              <a:rPr lang="zh-TW" altLang="en-US" b="1" dirty="0" smtClean="0"/>
              <a:t>提供文字大小寫的轉換，但僅適用於英文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45724" y="1160173"/>
            <a:ext cx="2502160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.</a:t>
            </a:r>
            <a:r>
              <a:rPr lang="en-US" altLang="zh-TW" sz="2400" b="1" dirty="0" smtClean="0">
                <a:solidFill>
                  <a:srgbClr val="FFFF00"/>
                </a:solidFill>
              </a:rPr>
              <a:t>text-</a:t>
            </a:r>
            <a:r>
              <a:rPr lang="zh-TW" altLang="en-US" sz="2400" b="1" dirty="0" smtClean="0">
                <a:solidFill>
                  <a:srgbClr val="FFFF00"/>
                </a:solidFill>
              </a:rPr>
              <a:t>大小寫設定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21" y="2258740"/>
            <a:ext cx="5222206" cy="15659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06" y="4235664"/>
            <a:ext cx="3766375" cy="15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文字樣式設定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8</a:t>
            </a:fld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977040"/>
              </p:ext>
            </p:extLst>
          </p:nvPr>
        </p:nvGraphicFramePr>
        <p:xfrm>
          <a:off x="6393925" y="1226000"/>
          <a:ext cx="541077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758">
                  <a:extLst>
                    <a:ext uri="{9D8B030D-6E8A-4147-A177-3AD203B41FA5}">
                      <a16:colId xmlns:a16="http://schemas.microsoft.com/office/drawing/2014/main" val="3598524915"/>
                    </a:ext>
                  </a:extLst>
                </a:gridCol>
                <a:gridCol w="3399015">
                  <a:extLst>
                    <a:ext uri="{9D8B030D-6E8A-4147-A177-3AD203B41FA5}">
                      <a16:colId xmlns:a16="http://schemas.microsoft.com/office/drawing/2014/main" val="3606192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對齊的類別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.font-weight-bold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粗體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15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 font-weight-normal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一般文字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57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 font-italic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斜體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35905"/>
                  </a:ext>
                </a:extLst>
              </a:tr>
            </a:tbl>
          </a:graphicData>
        </a:graphic>
      </p:graphicFrame>
      <p:sp>
        <p:nvSpPr>
          <p:cNvPr id="6" name="內容版面配置區 6"/>
          <p:cNvSpPr txBox="1">
            <a:spLocks/>
          </p:cNvSpPr>
          <p:nvPr/>
        </p:nvSpPr>
        <p:spPr>
          <a:xfrm>
            <a:off x="551167" y="1226000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文字粗體與斜體的設定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90" y="1911300"/>
            <a:ext cx="4560647" cy="128548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90" y="3573919"/>
            <a:ext cx="4982612" cy="27841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31296" y="6491739"/>
            <a:ext cx="4665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Bootstrap\sample_BS_Format_TextFormat.html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17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文字樣式設定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當中提供了一個類別                                                      給超連結使用，透過類別設定，讓超連結的字樣，不用出現底線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當中，提供了一個字型的類別                                   可讓  使用者直接使用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08" y="2841088"/>
            <a:ext cx="7705725" cy="1543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45" y="4737564"/>
            <a:ext cx="6343650" cy="8096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82481" y="1197861"/>
            <a:ext cx="2952075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.text-decoration-none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71788" y="1971878"/>
            <a:ext cx="2387163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</a:rPr>
              <a:t>.text-monospace</a:t>
            </a:r>
            <a:endParaRPr lang="zh-TW" altLang="en-US" sz="2400" b="1" dirty="0">
              <a:solidFill>
                <a:srgbClr val="FFFF00"/>
              </a:solidFill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01292" y="6524063"/>
            <a:ext cx="3990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Bootstrap\</a:t>
            </a:r>
            <a:r>
              <a:rPr lang="en-US" altLang="zh-TW" dirty="0" err="1" smtClean="0"/>
              <a:t>sample_BS_TextFormat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854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_2019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" id="{9FA39091-8FBF-4D64-846A-E4D8EFF8957B}" vid="{32003292-1F11-406F-A0CD-26110C7BAF95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12AB9A1F-3CF2-4043-985A-6995B7131938}" vid="{60BF5AEF-F804-4559-9000-D2A15AD1F69A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NPUST_2019</Template>
  <TotalTime>10999</TotalTime>
  <Words>1519</Words>
  <Application>Microsoft Office PowerPoint</Application>
  <PresentationFormat>寬螢幕</PresentationFormat>
  <Paragraphs>224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35</vt:i4>
      </vt:variant>
    </vt:vector>
  </HeadingPairs>
  <TitlesOfParts>
    <vt:vector size="52" baseType="lpstr">
      <vt:lpstr>微軟正黑體</vt:lpstr>
      <vt:lpstr>新細明體</vt:lpstr>
      <vt:lpstr>Arial</vt:lpstr>
      <vt:lpstr>Arial Black</vt:lpstr>
      <vt:lpstr>Bookman Old Style</vt:lpstr>
      <vt:lpstr>Calibri</vt:lpstr>
      <vt:lpstr>Rockwell</vt:lpstr>
      <vt:lpstr>NPUST_2019</vt:lpstr>
      <vt:lpstr>1_NPUST2018</vt:lpstr>
      <vt:lpstr>1_NPUST_2018</vt:lpstr>
      <vt:lpstr>1_NPUST_201811</vt:lpstr>
      <vt:lpstr>Damask</vt:lpstr>
      <vt:lpstr>NPUST_2019_Bootstrap</vt:lpstr>
      <vt:lpstr>2_NPUST2018</vt:lpstr>
      <vt:lpstr>2_NPUST_2018</vt:lpstr>
      <vt:lpstr>2_NPUST_201811</vt:lpstr>
      <vt:lpstr>1_Damask</vt:lpstr>
      <vt:lpstr>Bootstrap 版面樣式設計</vt:lpstr>
      <vt:lpstr>Bootstrap樣式設定</vt:lpstr>
      <vt:lpstr>Bootstrap的通用類別</vt:lpstr>
      <vt:lpstr>頁面主題設計</vt:lpstr>
      <vt:lpstr>文字格式</vt:lpstr>
      <vt:lpstr>文字樣式設定-對齊</vt:lpstr>
      <vt:lpstr>文字樣式設定-大小寫轉換(English only)</vt:lpstr>
      <vt:lpstr>文字樣式設定</vt:lpstr>
      <vt:lpstr>文字樣式設定</vt:lpstr>
      <vt:lpstr>顏色設定(Color)</vt:lpstr>
      <vt:lpstr>顏色設定(Color)</vt:lpstr>
      <vt:lpstr>顏色設定(Color)</vt:lpstr>
      <vt:lpstr>邊框(Border)</vt:lpstr>
      <vt:lpstr>邊框(Border)</vt:lpstr>
      <vt:lpstr>邊框(Border)</vt:lpstr>
      <vt:lpstr>顏色格式設定</vt:lpstr>
      <vt:lpstr>顏色格式設定</vt:lpstr>
      <vt:lpstr>表格樣式</vt:lpstr>
      <vt:lpstr>Bootstrap 表格</vt:lpstr>
      <vt:lpstr>Bootstrap 表格(Light / Dark)</vt:lpstr>
      <vt:lpstr>Bootstrap 表格(Light / Dark)</vt:lpstr>
      <vt:lpstr>Bootstrap 表格-表格框線</vt:lpstr>
      <vt:lpstr>Bootstrap 表格(交替顏色)</vt:lpstr>
      <vt:lpstr>Bootstrap 表格(Mouse-Hover特效)</vt:lpstr>
      <vt:lpstr>Bootstrap 表格</vt:lpstr>
      <vt:lpstr>Bootstrap 表格-表格緊縮</vt:lpstr>
      <vt:lpstr>Bootstrap 表格 – 響應式表格</vt:lpstr>
      <vt:lpstr>圖片樣式</vt:lpstr>
      <vt:lpstr>Bootstrap 圖片-顯示設定</vt:lpstr>
      <vt:lpstr>Bootstrap 圖片</vt:lpstr>
      <vt:lpstr>Bootstrap 圖片-圖片置中</vt:lpstr>
      <vt:lpstr>Bootstrap 圖片-響應式圖片</vt:lpstr>
      <vt:lpstr>表格圖片格式設定</vt:lpstr>
      <vt:lpstr>表格圖片格式設定(結果畫面)</vt:lpstr>
      <vt:lpstr>表格圖片格式設定(結果畫面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jo</cp:lastModifiedBy>
  <cp:revision>55</cp:revision>
  <dcterms:created xsi:type="dcterms:W3CDTF">2019-03-25T13:02:51Z</dcterms:created>
  <dcterms:modified xsi:type="dcterms:W3CDTF">2019-05-27T13:48:00Z</dcterms:modified>
</cp:coreProperties>
</file>